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7" r:id="rId3"/>
    <p:sldId id="256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D4"/>
    <a:srgbClr val="0B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B23FC-5764-47F1-B071-999CE3F2927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33AC8-2531-4E02-9D32-1CA2401FF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58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33AC8-2531-4E02-9D32-1CA2401FFD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19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7AE0-6123-FEE2-0BC8-F9DD0EA80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AACAB-F0F8-F16B-6CA5-56305A11F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80522-A245-7371-2D3D-EEE669367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9053-4579-E112-3903-43F6121B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698AA-89E0-4D75-90D3-EEE47FDA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97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5B53-2835-12B0-CAD7-E7520882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36A88-F782-6709-F71A-69CA4F84C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FA724-1823-8B63-3233-1B61E96CE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062B1-FAB2-1732-87CF-AFBBEAD5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2B56-FB74-D89C-A3E5-D0F6EEC7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6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CBD19-6608-A95D-D789-91BF33E78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AF955-205F-B4C1-CC6E-25436B5B5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E6AC1-E903-89BC-7B18-681008616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1B09E-5CEE-4E5F-8D76-6ADABBB66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65A81-9755-0215-391F-2EFF0068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3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1003-3667-3BC1-03E8-779841FA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FB702-BF00-F028-2338-9AD23AE2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42CFF-5F5A-D7B2-4423-07825D68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9A91B-5293-4F83-0BE5-D438E6F6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4CD94-2923-BADC-E6CE-38042462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2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37D7-377D-86E1-6AB7-129258C5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2ECBD-EA91-06A9-4233-2913589FB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A3B8C-6589-6489-A980-A1C8919D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84FB9-15D3-2400-DC71-862B586B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9A7D2-1490-E9BA-04AA-84060A74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2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CDADD-075E-4D34-84F2-601089F6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F64C8-24CF-8999-050C-712665DDE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6B6B8-366E-5D5B-7B17-9A6197947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A8D1A-0E0C-97D7-BB41-E4AB7DF4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35C1D-0383-5BF1-2F9C-55E21933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52510-3386-4374-53B7-E7B711A2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65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71A2C-EB2F-ECB4-A554-82A47E5D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0FB33-3D48-84D4-DA4E-5FEEAF15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2B34A-C9D8-2391-1C97-33078E455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C38CA-0403-9961-9550-1FBDA7AF8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5862F-5BAD-462A-5D12-807EA6DD5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66929-8B9E-B0A5-D5E2-3F060E352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8FF8FB-6B18-9EEB-7323-F63ED88F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643D6-C8AE-7247-D811-271D55A6A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25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D398-3BC1-26CC-D48F-6D0CAD1C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BA8CC-1BEF-E18D-7AF0-D1E82CD7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38697-2A0A-2F1A-BAEF-35A4D861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71D70-09EA-CF79-AF02-A0EC398D5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6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219E3-49DB-A0DF-E6DF-DF81D4DE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D6322E-E312-C91C-2442-0F7B504E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47339-0E85-EFED-92A2-1E16163D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1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F2CAD-7D40-4FE7-4CDA-2BC4541B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63A3-6EA7-4689-D3BA-180218B19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DFD96-3D3C-6A97-8139-C70FE6FC9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43B22-C2B5-8402-C4FE-A7E2E6B6F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04690-03A7-345A-3E13-405C17D3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89500-0BB3-ACF1-D8C0-C2ECEAAC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3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C00C-55B5-E0DA-F900-6038A0CC9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9F5FCA-186A-99A6-D209-BC46465CF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F1B7B-2FBC-FC8D-F6BE-CD7947937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D9C55-AFA7-96A1-1E6F-25F0EB48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61E9-8BDC-749A-533E-7207C49A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23488-48E6-AF55-F242-2A5289CC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0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BE63FC-2EAE-5D91-C741-1CD7C7050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19BFD-97A5-741A-59FC-338E905E6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651BB-FC5E-FC3D-1491-64EF659CA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A8A1E5-04E8-45D7-941B-C78DD82D7BB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02398-4B31-1706-6A4F-C8A3FE7D0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CC777-95CA-FEC5-6E11-B74E7F9E0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479D0B-18E5-4B68-836B-C7297AB38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1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DC088-C89F-7C33-BD60-B1B5E2895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odium with a fist raised on it&#10;&#10;Description automatically generated">
            <a:extLst>
              <a:ext uri="{FF2B5EF4-FFF2-40B4-BE49-F238E27FC236}">
                <a16:creationId xmlns:a16="http://schemas.microsoft.com/office/drawing/2014/main" id="{F61D4C42-A678-8E8D-DEC4-8E84617D8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719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30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78B3D-69D7-6A3D-5785-9302FE34D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odium with a fist raised on it&#10;&#10;Description automatically generated">
            <a:extLst>
              <a:ext uri="{FF2B5EF4-FFF2-40B4-BE49-F238E27FC236}">
                <a16:creationId xmlns:a16="http://schemas.microsoft.com/office/drawing/2014/main" id="{9CC3C78E-ECB2-3525-5E6A-DAF7F2AE8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719"/>
            <a:ext cx="12192000" cy="6966857"/>
          </a:xfrm>
          <a:prstGeom prst="rect">
            <a:avLst/>
          </a:prstGeom>
        </p:spPr>
      </p:pic>
      <p:pic>
        <p:nvPicPr>
          <p:cNvPr id="11" name="Picture 10" descr="A person holding a syringe&#10;&#10;Description automatically generated">
            <a:extLst>
              <a:ext uri="{FF2B5EF4-FFF2-40B4-BE49-F238E27FC236}">
                <a16:creationId xmlns:a16="http://schemas.microsoft.com/office/drawing/2014/main" id="{273952FF-E975-F3F5-835B-8FB209882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26" y="1324603"/>
            <a:ext cx="1967414" cy="22050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C6392F-A8A5-F5B5-5E39-369E2EF63795}"/>
              </a:ext>
            </a:extLst>
          </p:cNvPr>
          <p:cNvSpPr txBox="1"/>
          <p:nvPr/>
        </p:nvSpPr>
        <p:spPr>
          <a:xfrm>
            <a:off x="7507326" y="3597136"/>
            <a:ext cx="2111803" cy="1077218"/>
          </a:xfrm>
          <a:prstGeom prst="rect">
            <a:avLst/>
          </a:prstGeom>
          <a:solidFill>
            <a:srgbClr val="0B0B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AFAD4"/>
                </a:solidFill>
                <a:latin typeface="Gill Sans Nova Ultra Bold" panose="020F0502020204030204" pitchFamily="34" charset="0"/>
              </a:rPr>
              <a:t>TEAM SALK</a:t>
            </a:r>
          </a:p>
        </p:txBody>
      </p:sp>
    </p:spTree>
    <p:extLst>
      <p:ext uri="{BB962C8B-B14F-4D97-AF65-F5344CB8AC3E}">
        <p14:creationId xmlns:p14="http://schemas.microsoft.com/office/powerpoint/2010/main" val="1554434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hands holding guitars&#10;&#10;Description automatically generated">
            <a:extLst>
              <a:ext uri="{FF2B5EF4-FFF2-40B4-BE49-F238E27FC236}">
                <a16:creationId xmlns:a16="http://schemas.microsoft.com/office/drawing/2014/main" id="{B17B0E25-BE2D-A28D-7B77-A5B63A034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65"/>
          <a:stretch/>
        </p:blipFill>
        <p:spPr>
          <a:xfrm flipH="1">
            <a:off x="9157854" y="0"/>
            <a:ext cx="3034145" cy="6858000"/>
          </a:xfrm>
          <a:prstGeom prst="rect">
            <a:avLst/>
          </a:prstGeom>
        </p:spPr>
      </p:pic>
      <p:pic>
        <p:nvPicPr>
          <p:cNvPr id="6" name="Picture 5" descr="A logo with hands holding guitars&#10;&#10;Description automatically generated">
            <a:extLst>
              <a:ext uri="{FF2B5EF4-FFF2-40B4-BE49-F238E27FC236}">
                <a16:creationId xmlns:a16="http://schemas.microsoft.com/office/drawing/2014/main" id="{9A34C3E5-48C4-3C75-6B5B-02F774F0D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65"/>
          <a:stretch/>
        </p:blipFill>
        <p:spPr>
          <a:xfrm>
            <a:off x="-1" y="0"/>
            <a:ext cx="2854037" cy="6858000"/>
          </a:xfrm>
          <a:prstGeom prst="rect">
            <a:avLst/>
          </a:prstGeom>
        </p:spPr>
      </p:pic>
      <p:pic>
        <p:nvPicPr>
          <p:cNvPr id="5" name="Picture 4" descr="A logo with hands holding guitars&#10;&#10;Description automatically generated">
            <a:extLst>
              <a:ext uri="{FF2B5EF4-FFF2-40B4-BE49-F238E27FC236}">
                <a16:creationId xmlns:a16="http://schemas.microsoft.com/office/drawing/2014/main" id="{C21BF457-6ABA-A42B-3AEA-0C3146BF4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2" y="181824"/>
            <a:ext cx="2584010" cy="2584010"/>
          </a:xfrm>
          <a:prstGeom prst="rect">
            <a:avLst/>
          </a:prstGeom>
        </p:spPr>
      </p:pic>
      <p:pic>
        <p:nvPicPr>
          <p:cNvPr id="9" name="Picture 8" descr="A person in a superhero garment&#10;&#10;Description automatically generated">
            <a:extLst>
              <a:ext uri="{FF2B5EF4-FFF2-40B4-BE49-F238E27FC236}">
                <a16:creationId xmlns:a16="http://schemas.microsoft.com/office/drawing/2014/main" id="{7C9E8D4E-D49B-5885-39AD-0A5130550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64" y="482862"/>
            <a:ext cx="2040683" cy="20406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holding a syringe&#10;&#10;Description automatically generated">
            <a:extLst>
              <a:ext uri="{FF2B5EF4-FFF2-40B4-BE49-F238E27FC236}">
                <a16:creationId xmlns:a16="http://schemas.microsoft.com/office/drawing/2014/main" id="{D5E091B6-F53D-A592-E3F6-23D7AFA2A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55" y="482861"/>
            <a:ext cx="1820729" cy="20406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3D04F9-59E4-8D1D-2766-ED396DC6B396}"/>
              </a:ext>
            </a:extLst>
          </p:cNvPr>
          <p:cNvSpPr txBox="1"/>
          <p:nvPr/>
        </p:nvSpPr>
        <p:spPr>
          <a:xfrm>
            <a:off x="3649942" y="2685368"/>
            <a:ext cx="238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TEAM COHEN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536A9B-DD0C-BBDD-C76B-5BF3F29C329F}"/>
              </a:ext>
            </a:extLst>
          </p:cNvPr>
          <p:cNvSpPr txBox="1"/>
          <p:nvPr/>
        </p:nvSpPr>
        <p:spPr>
          <a:xfrm>
            <a:off x="6156321" y="2708211"/>
            <a:ext cx="238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TEAM SALK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424864-DD9B-96F1-84EC-77E81571CCC5}"/>
              </a:ext>
            </a:extLst>
          </p:cNvPr>
          <p:cNvSpPr txBox="1"/>
          <p:nvPr/>
        </p:nvSpPr>
        <p:spPr>
          <a:xfrm>
            <a:off x="0" y="3164732"/>
            <a:ext cx="2854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AFAD4"/>
                </a:solidFill>
              </a:rPr>
              <a:t>Predict AUC: </a:t>
            </a:r>
            <a:r>
              <a:rPr lang="en-US" sz="2800" b="1" i="0" u="none" strike="noStrike" dirty="0">
                <a:solidFill>
                  <a:srgbClr val="FAFAD4"/>
                </a:solidFill>
                <a:effectLst/>
              </a:rPr>
              <a:t>0.8563</a:t>
            </a:r>
            <a:r>
              <a:rPr lang="en-US" sz="2800" b="1" dirty="0">
                <a:solidFill>
                  <a:srgbClr val="FAFAD4"/>
                </a:solidFill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913F5-C4E2-2962-02AD-1B04DE0D734A}"/>
              </a:ext>
            </a:extLst>
          </p:cNvPr>
          <p:cNvSpPr txBox="1"/>
          <p:nvPr/>
        </p:nvSpPr>
        <p:spPr>
          <a:xfrm>
            <a:off x="9157854" y="3155908"/>
            <a:ext cx="30341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AFAD4"/>
                </a:solidFill>
              </a:rPr>
              <a:t>Predict AUC: </a:t>
            </a:r>
            <a:r>
              <a:rPr lang="en-US" sz="2800" b="1" i="0" u="none" strike="noStrike" dirty="0">
                <a:solidFill>
                  <a:srgbClr val="FAFAD4"/>
                </a:solidFill>
                <a:effectLst/>
              </a:rPr>
              <a:t>0.825</a:t>
            </a:r>
            <a:r>
              <a:rPr lang="en-US" sz="2800" b="1" dirty="0">
                <a:solidFill>
                  <a:srgbClr val="FAFAD4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35784A-59EC-56C4-F0B8-56BCEBE3A2B8}"/>
              </a:ext>
            </a:extLst>
          </p:cNvPr>
          <p:cNvSpPr txBox="1"/>
          <p:nvPr/>
        </p:nvSpPr>
        <p:spPr>
          <a:xfrm>
            <a:off x="330740" y="4303586"/>
            <a:ext cx="209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AFAD4"/>
                </a:solidFill>
              </a:rPr>
              <a:t>Training AUC: </a:t>
            </a:r>
            <a:r>
              <a:rPr lang="en-US" sz="2400" b="1" i="0" u="none" strike="noStrike" dirty="0">
                <a:solidFill>
                  <a:srgbClr val="FAFAD4"/>
                </a:solidFill>
                <a:effectLst/>
              </a:rPr>
              <a:t>0.6171</a:t>
            </a:r>
            <a:endParaRPr lang="en-US" sz="2400" b="1" dirty="0">
              <a:solidFill>
                <a:srgbClr val="FAFAD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C5AA3B-007A-93E6-0CD6-990294A48898}"/>
              </a:ext>
            </a:extLst>
          </p:cNvPr>
          <p:cNvSpPr txBox="1"/>
          <p:nvPr/>
        </p:nvSpPr>
        <p:spPr>
          <a:xfrm>
            <a:off x="9766570" y="4303585"/>
            <a:ext cx="209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AFAD4"/>
                </a:solidFill>
              </a:rPr>
              <a:t>Training AUC: </a:t>
            </a:r>
            <a:r>
              <a:rPr lang="en-US" sz="2400" b="1" i="0" u="none" strike="noStrike" dirty="0">
                <a:solidFill>
                  <a:srgbClr val="FAFAD4"/>
                </a:solidFill>
                <a:effectLst/>
              </a:rPr>
              <a:t>0.9583</a:t>
            </a:r>
            <a:endParaRPr lang="en-US" sz="2400" b="1" dirty="0">
              <a:solidFill>
                <a:srgbClr val="FAFAD4"/>
              </a:solidFill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D468577-AE12-957F-18D3-A9114A1E9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40382"/>
              </p:ext>
            </p:extLst>
          </p:nvPr>
        </p:nvGraphicFramePr>
        <p:xfrm>
          <a:off x="2975942" y="3077543"/>
          <a:ext cx="6033792" cy="3454927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025369">
                  <a:extLst>
                    <a:ext uri="{9D8B030D-6E8A-4147-A177-3AD203B41FA5}">
                      <a16:colId xmlns:a16="http://schemas.microsoft.com/office/drawing/2014/main" val="2139760953"/>
                    </a:ext>
                  </a:extLst>
                </a:gridCol>
                <a:gridCol w="2542161">
                  <a:extLst>
                    <a:ext uri="{9D8B030D-6E8A-4147-A177-3AD203B41FA5}">
                      <a16:colId xmlns:a16="http://schemas.microsoft.com/office/drawing/2014/main" val="4110202294"/>
                    </a:ext>
                  </a:extLst>
                </a:gridCol>
                <a:gridCol w="2466262">
                  <a:extLst>
                    <a:ext uri="{9D8B030D-6E8A-4147-A177-3AD203B41FA5}">
                      <a16:colId xmlns:a16="http://schemas.microsoft.com/office/drawing/2014/main" val="3199043130"/>
                    </a:ext>
                  </a:extLst>
                </a:gridCol>
              </a:tblGrid>
              <a:tr h="1539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Team Cohen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Team Salk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008734287"/>
                  </a:ext>
                </a:extLst>
              </a:tr>
              <a:tr h="18094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Predictive Performance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 AUC: 0.8563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AUC: 0.6171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Challenges: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</a:rPr>
                        <a:t>Underfitting</a:t>
                      </a:r>
                      <a:r>
                        <a:rPr lang="en-US" sz="1000" dirty="0">
                          <a:effectLst/>
                        </a:rPr>
                        <a:t> due to low Train AUC and sensitivity/specificity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</a:rPr>
                        <a:t>Biological interpretation</a:t>
                      </a:r>
                      <a:r>
                        <a:rPr lang="en-US" sz="1000" b="1" dirty="0">
                          <a:effectLst/>
                        </a:rPr>
                        <a:t>: </a:t>
                      </a:r>
                      <a:r>
                        <a:rPr lang="en-US" sz="1000" dirty="0">
                          <a:effectLst/>
                        </a:rPr>
                        <a:t>Reliance on shedding (post-vaccination variable) is not useful for pre-vaccination prediction.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 AUC: 0.825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AUC: 0.9583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b="1" dirty="0">
                          <a:effectLst/>
                        </a:rPr>
                        <a:t>Predict </a:t>
                      </a:r>
                      <a:r>
                        <a:rPr lang="en-US" sz="1000" b="1" dirty="0" err="1">
                          <a:effectLst/>
                        </a:rPr>
                        <a:t>prAUC</a:t>
                      </a:r>
                      <a:r>
                        <a:rPr lang="en-US" sz="1000" b="1" dirty="0">
                          <a:effectLst/>
                        </a:rPr>
                        <a:t>: 0.9676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</a:t>
                      </a:r>
                      <a:r>
                        <a:rPr lang="en-US" sz="1000" dirty="0" err="1">
                          <a:effectLst/>
                        </a:rPr>
                        <a:t>prAUC</a:t>
                      </a:r>
                      <a:r>
                        <a:rPr lang="en-US" sz="1000" dirty="0">
                          <a:effectLst/>
                        </a:rPr>
                        <a:t>: 0.3911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Challenges: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</a:rPr>
                        <a:t>Overfitting</a:t>
                      </a:r>
                      <a:r>
                        <a:rPr lang="en-US" sz="1000" dirty="0">
                          <a:effectLst/>
                        </a:rPr>
                        <a:t> with high Train AUC but lower Predict AUC. Low Train </a:t>
                      </a:r>
                      <a:r>
                        <a:rPr lang="en-US" sz="1000" dirty="0" err="1">
                          <a:effectLst/>
                        </a:rPr>
                        <a:t>prAUC</a:t>
                      </a:r>
                      <a:r>
                        <a:rPr lang="en-US" sz="1000" dirty="0">
                          <a:effectLst/>
                        </a:rPr>
                        <a:t> raises concerns about the minority class (12 HR vs 82 LR)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147535048"/>
                  </a:ext>
                </a:extLst>
              </a:tr>
              <a:tr h="87642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Biological Insights</a:t>
                      </a:r>
                      <a:endParaRPr lang="en-US" sz="1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HAI and IgA are relevant predictors.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b="1" dirty="0">
                          <a:solidFill>
                            <a:srgbClr val="C00000"/>
                          </a:solidFill>
                          <a:effectLst/>
                        </a:rPr>
                        <a:t>Shedding</a:t>
                      </a:r>
                      <a:r>
                        <a:rPr lang="en-US" sz="1000" dirty="0">
                          <a:effectLst/>
                        </a:rPr>
                        <a:t> inclusion makes prediction harder to use as biomarker before vaccination, as this needs to be evaluated following vaccination.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Identified MAPK pathway, critical in pathogen recognition and immune responses.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04539058"/>
                  </a:ext>
                </a:extLst>
              </a:tr>
              <a:tr h="6038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Innovation</a:t>
                      </a:r>
                      <a:endParaRPr lang="en-US" sz="1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Followed a standard pipeline using provided responder variables.</a:t>
                      </a:r>
                      <a:endParaRPr lang="en-US" sz="1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Created a novel H1N1-specific responder class, showcasing creativity and exploration beyond the given task.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12609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400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96B58-5179-AB30-4245-63FA78169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odium with a fist raised on it&#10;&#10;Description automatically generated">
            <a:extLst>
              <a:ext uri="{FF2B5EF4-FFF2-40B4-BE49-F238E27FC236}">
                <a16:creationId xmlns:a16="http://schemas.microsoft.com/office/drawing/2014/main" id="{89772553-1FA6-1D2D-EE55-A059AD31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719"/>
            <a:ext cx="12192000" cy="6966857"/>
          </a:xfrm>
          <a:prstGeom prst="rect">
            <a:avLst/>
          </a:prstGeom>
        </p:spPr>
      </p:pic>
      <p:pic>
        <p:nvPicPr>
          <p:cNvPr id="11" name="Picture 10" descr="A person holding a syringe&#10;&#10;Description automatically generated">
            <a:extLst>
              <a:ext uri="{FF2B5EF4-FFF2-40B4-BE49-F238E27FC236}">
                <a16:creationId xmlns:a16="http://schemas.microsoft.com/office/drawing/2014/main" id="{96AD8C98-DF90-0043-4EC7-23A568804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26" y="1324603"/>
            <a:ext cx="1967414" cy="22050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5B0848-1E12-F4D1-19B8-47DE5C20FCF5}"/>
              </a:ext>
            </a:extLst>
          </p:cNvPr>
          <p:cNvSpPr txBox="1"/>
          <p:nvPr/>
        </p:nvSpPr>
        <p:spPr>
          <a:xfrm>
            <a:off x="7507326" y="3597136"/>
            <a:ext cx="2111803" cy="1077218"/>
          </a:xfrm>
          <a:prstGeom prst="rect">
            <a:avLst/>
          </a:prstGeom>
          <a:solidFill>
            <a:srgbClr val="0B0B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AFAD4"/>
                </a:solidFill>
                <a:latin typeface="Gill Sans Nova Ultra Bold" panose="020F0502020204030204" pitchFamily="34" charset="0"/>
              </a:rPr>
              <a:t>TEAM SALK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ACEC6C-CE5A-EE6F-5C4C-6178CEBDFDBF}"/>
              </a:ext>
            </a:extLst>
          </p:cNvPr>
          <p:cNvSpPr txBox="1"/>
          <p:nvPr/>
        </p:nvSpPr>
        <p:spPr>
          <a:xfrm>
            <a:off x="2487488" y="3597136"/>
            <a:ext cx="2618457" cy="1077218"/>
          </a:xfrm>
          <a:prstGeom prst="rect">
            <a:avLst/>
          </a:prstGeom>
          <a:solidFill>
            <a:srgbClr val="0B0B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AFAD4"/>
                </a:solidFill>
                <a:latin typeface="Gill Sans Nova Ultra Bold" panose="020F0502020204030204" pitchFamily="34" charset="0"/>
              </a:rPr>
              <a:t>TEAM BRENNER</a:t>
            </a:r>
          </a:p>
        </p:txBody>
      </p:sp>
      <p:pic>
        <p:nvPicPr>
          <p:cNvPr id="4" name="Picture 3" descr="A person in a mask holding a shield and a shield with a virus&#10;&#10;Description automatically generated">
            <a:extLst>
              <a:ext uri="{FF2B5EF4-FFF2-40B4-BE49-F238E27FC236}">
                <a16:creationId xmlns:a16="http://schemas.microsoft.com/office/drawing/2014/main" id="{BBFDCCD3-560C-45AB-4F15-5A8B910DA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09" y="1032925"/>
            <a:ext cx="2496766" cy="24967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9395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57516-2A89-C748-5406-47A5AF27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hands holding guitars&#10;&#10;Description automatically generated">
            <a:extLst>
              <a:ext uri="{FF2B5EF4-FFF2-40B4-BE49-F238E27FC236}">
                <a16:creationId xmlns:a16="http://schemas.microsoft.com/office/drawing/2014/main" id="{8C6B116F-BD98-6FA1-65E7-3EFD97231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65"/>
          <a:stretch/>
        </p:blipFill>
        <p:spPr>
          <a:xfrm flipH="1">
            <a:off x="9157854" y="0"/>
            <a:ext cx="3034145" cy="6858000"/>
          </a:xfrm>
          <a:prstGeom prst="rect">
            <a:avLst/>
          </a:prstGeom>
        </p:spPr>
      </p:pic>
      <p:pic>
        <p:nvPicPr>
          <p:cNvPr id="6" name="Picture 5" descr="A logo with hands holding guitars&#10;&#10;Description automatically generated">
            <a:extLst>
              <a:ext uri="{FF2B5EF4-FFF2-40B4-BE49-F238E27FC236}">
                <a16:creationId xmlns:a16="http://schemas.microsoft.com/office/drawing/2014/main" id="{1B1DEFFA-EAB3-97B9-E43E-A1DC9209A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65"/>
          <a:stretch/>
        </p:blipFill>
        <p:spPr>
          <a:xfrm>
            <a:off x="-1" y="0"/>
            <a:ext cx="2854037" cy="6858000"/>
          </a:xfrm>
          <a:prstGeom prst="rect">
            <a:avLst/>
          </a:prstGeom>
        </p:spPr>
      </p:pic>
      <p:pic>
        <p:nvPicPr>
          <p:cNvPr id="5" name="Picture 4" descr="A logo with hands holding guitars&#10;&#10;Description automatically generated">
            <a:extLst>
              <a:ext uri="{FF2B5EF4-FFF2-40B4-BE49-F238E27FC236}">
                <a16:creationId xmlns:a16="http://schemas.microsoft.com/office/drawing/2014/main" id="{824B4CC5-1EAE-4B04-950E-F54D58B0C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2" y="181824"/>
            <a:ext cx="2584010" cy="2584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C9121-867B-4B14-5D73-B0F17E9D1983}"/>
              </a:ext>
            </a:extLst>
          </p:cNvPr>
          <p:cNvSpPr txBox="1"/>
          <p:nvPr/>
        </p:nvSpPr>
        <p:spPr>
          <a:xfrm>
            <a:off x="4650224" y="2675400"/>
            <a:ext cx="238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TEAM BRENNER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EC202-4262-BFB8-D2E7-98B84411A491}"/>
              </a:ext>
            </a:extLst>
          </p:cNvPr>
          <p:cNvSpPr txBox="1"/>
          <p:nvPr/>
        </p:nvSpPr>
        <p:spPr>
          <a:xfrm>
            <a:off x="0" y="3164732"/>
            <a:ext cx="2854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AFAD4"/>
                </a:solidFill>
              </a:rPr>
              <a:t>Predict AUC: 0.8758</a:t>
            </a:r>
            <a:r>
              <a:rPr lang="en-US" sz="2800" dirty="0"/>
              <a:t> </a:t>
            </a:r>
            <a:endParaRPr lang="en-US" sz="2800" b="1" dirty="0">
              <a:solidFill>
                <a:srgbClr val="FAFAD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70B43-3347-E74F-BAC8-9EF6308289AF}"/>
              </a:ext>
            </a:extLst>
          </p:cNvPr>
          <p:cNvSpPr txBox="1"/>
          <p:nvPr/>
        </p:nvSpPr>
        <p:spPr>
          <a:xfrm>
            <a:off x="330740" y="4303586"/>
            <a:ext cx="209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AFAD4"/>
                </a:solidFill>
              </a:rPr>
              <a:t>Training AUC: </a:t>
            </a:r>
            <a:r>
              <a:rPr lang="en-US" sz="2400" b="1" i="0" u="none" strike="noStrike" dirty="0">
                <a:solidFill>
                  <a:srgbClr val="FAFAD4"/>
                </a:solidFill>
                <a:effectLst/>
              </a:rPr>
              <a:t>0.8678</a:t>
            </a:r>
            <a:endParaRPr lang="en-US" sz="2400" b="1" dirty="0">
              <a:solidFill>
                <a:srgbClr val="FAFAD4"/>
              </a:solidFill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BF763A9-84ED-4548-66EE-278CEDFF1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652148"/>
              </p:ext>
            </p:extLst>
          </p:nvPr>
        </p:nvGraphicFramePr>
        <p:xfrm>
          <a:off x="2975942" y="3077543"/>
          <a:ext cx="5824347" cy="3287713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908637">
                  <a:extLst>
                    <a:ext uri="{9D8B030D-6E8A-4147-A177-3AD203B41FA5}">
                      <a16:colId xmlns:a16="http://schemas.microsoft.com/office/drawing/2014/main" val="2139760953"/>
                    </a:ext>
                  </a:extLst>
                </a:gridCol>
                <a:gridCol w="1535880">
                  <a:extLst>
                    <a:ext uri="{9D8B030D-6E8A-4147-A177-3AD203B41FA5}">
                      <a16:colId xmlns:a16="http://schemas.microsoft.com/office/drawing/2014/main" val="4110202294"/>
                    </a:ext>
                  </a:extLst>
                </a:gridCol>
                <a:gridCol w="1689915">
                  <a:extLst>
                    <a:ext uri="{9D8B030D-6E8A-4147-A177-3AD203B41FA5}">
                      <a16:colId xmlns:a16="http://schemas.microsoft.com/office/drawing/2014/main" val="3199043130"/>
                    </a:ext>
                  </a:extLst>
                </a:gridCol>
                <a:gridCol w="1689915">
                  <a:extLst>
                    <a:ext uri="{9D8B030D-6E8A-4147-A177-3AD203B41FA5}">
                      <a16:colId xmlns:a16="http://schemas.microsoft.com/office/drawing/2014/main" val="3500371145"/>
                    </a:ext>
                  </a:extLst>
                </a:gridCol>
              </a:tblGrid>
              <a:tr h="1539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Team Cohen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Team Salk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 Brenner</a:t>
                      </a: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008734287"/>
                  </a:ext>
                </a:extLst>
              </a:tr>
              <a:tr h="82339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Predictive Performance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 AUC: 0.8563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AUC: 0.6171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 AUC: 0.825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AUC: 0.9583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b="0" dirty="0">
                          <a:effectLst/>
                        </a:rPr>
                        <a:t>Predict </a:t>
                      </a:r>
                      <a:r>
                        <a:rPr lang="en-US" sz="1000" b="0" dirty="0" err="1">
                          <a:effectLst/>
                        </a:rPr>
                        <a:t>prAUC</a:t>
                      </a:r>
                      <a:r>
                        <a:rPr lang="en-US" sz="1000" b="0" dirty="0">
                          <a:effectLst/>
                        </a:rPr>
                        <a:t>: 0.9676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</a:t>
                      </a:r>
                      <a:r>
                        <a:rPr lang="en-US" sz="1000" dirty="0" err="1">
                          <a:effectLst/>
                        </a:rPr>
                        <a:t>prAUC</a:t>
                      </a:r>
                      <a:r>
                        <a:rPr lang="en-US" sz="1000" dirty="0">
                          <a:effectLst/>
                        </a:rPr>
                        <a:t>: 0.3911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 AUC: 0.8758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AUC: 0.8678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147535048"/>
                  </a:ext>
                </a:extLst>
              </a:tr>
              <a:tr h="7142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Biological Insights</a:t>
                      </a:r>
                      <a:endParaRPr lang="en-US" sz="1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HAI and IgA are relevant predictors.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Shedding</a:t>
                      </a:r>
                      <a:r>
                        <a:rPr lang="en-US" sz="1000" dirty="0">
                          <a:effectLst/>
                        </a:rPr>
                        <a:t> inclusion makes prediction harder to use as biomarker before vaccination.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Identified MAPK pathway, critical in pathogen recognition and immune responses.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Baseline blood and nasal gene signatures identified</a:t>
                      </a: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04539058"/>
                  </a:ext>
                </a:extLst>
              </a:tr>
              <a:tr h="6038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Innovation</a:t>
                      </a:r>
                      <a:endParaRPr lang="en-US" sz="1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Followed a standard pipeline using provided responder variables.</a:t>
                      </a:r>
                      <a:endParaRPr lang="en-US" sz="1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Created a novel H1N1-specific responder class, showcasing creativity and exploration beyond the given task.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Highly innovative strategy by unbiasedly generating new responder classes using all measured parameters, identifying three distinct clusters with a strong silhouette score of 0.45.</a:t>
                      </a: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126093738"/>
                  </a:ext>
                </a:extLst>
              </a:tr>
            </a:tbl>
          </a:graphicData>
        </a:graphic>
      </p:graphicFrame>
      <p:pic>
        <p:nvPicPr>
          <p:cNvPr id="2" name="Picture 1" descr="A person in a mask holding a shield and a shield with a virus&#10;&#10;Description automatically generated">
            <a:extLst>
              <a:ext uri="{FF2B5EF4-FFF2-40B4-BE49-F238E27FC236}">
                <a16:creationId xmlns:a16="http://schemas.microsoft.com/office/drawing/2014/main" id="{CAD5D5FD-B007-6CC2-4458-46513CA86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078" y="112040"/>
            <a:ext cx="2496766" cy="24967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91658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C2AEE-2572-7DAB-AFB9-8F116353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odium with a fist raised on it&#10;&#10;Description automatically generated">
            <a:extLst>
              <a:ext uri="{FF2B5EF4-FFF2-40B4-BE49-F238E27FC236}">
                <a16:creationId xmlns:a16="http://schemas.microsoft.com/office/drawing/2014/main" id="{CC5EEF52-DBCA-F69F-285E-D910E3F2D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719"/>
            <a:ext cx="12192000" cy="6966857"/>
          </a:xfrm>
          <a:prstGeom prst="rect">
            <a:avLst/>
          </a:prstGeom>
        </p:spPr>
      </p:pic>
      <p:pic>
        <p:nvPicPr>
          <p:cNvPr id="11" name="Picture 10" descr="A person holding a syringe&#10;&#10;Description automatically generated">
            <a:extLst>
              <a:ext uri="{FF2B5EF4-FFF2-40B4-BE49-F238E27FC236}">
                <a16:creationId xmlns:a16="http://schemas.microsoft.com/office/drawing/2014/main" id="{4E628525-B9B2-BF73-35A6-EC29E90E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26" y="1324603"/>
            <a:ext cx="1967414" cy="22050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249FF-A37E-9FB9-7DC2-2B9892558153}"/>
              </a:ext>
            </a:extLst>
          </p:cNvPr>
          <p:cNvSpPr txBox="1"/>
          <p:nvPr/>
        </p:nvSpPr>
        <p:spPr>
          <a:xfrm>
            <a:off x="7507326" y="3597136"/>
            <a:ext cx="2111803" cy="1077218"/>
          </a:xfrm>
          <a:prstGeom prst="rect">
            <a:avLst/>
          </a:prstGeom>
          <a:solidFill>
            <a:srgbClr val="0B0B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AFAD4"/>
                </a:solidFill>
                <a:latin typeface="Gill Sans Nova Ultra Bold" panose="020F0502020204030204" pitchFamily="34" charset="0"/>
              </a:rPr>
              <a:t>TEAM SALK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F0B0D-3ADC-BA5B-C460-C38F0A074462}"/>
              </a:ext>
            </a:extLst>
          </p:cNvPr>
          <p:cNvSpPr txBox="1"/>
          <p:nvPr/>
        </p:nvSpPr>
        <p:spPr>
          <a:xfrm>
            <a:off x="2487488" y="3597136"/>
            <a:ext cx="2618457" cy="1077218"/>
          </a:xfrm>
          <a:prstGeom prst="rect">
            <a:avLst/>
          </a:prstGeom>
          <a:solidFill>
            <a:srgbClr val="0B0B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AFAD4"/>
                </a:solidFill>
                <a:latin typeface="Gill Sans Nova Ultra Bold" panose="020F0502020204030204" pitchFamily="34" charset="0"/>
              </a:rPr>
              <a:t>TEAM BRENNER</a:t>
            </a:r>
          </a:p>
        </p:txBody>
      </p:sp>
      <p:pic>
        <p:nvPicPr>
          <p:cNvPr id="4" name="Picture 3" descr="A person in a mask holding a shield and a shield with a virus&#10;&#10;Description automatically generated">
            <a:extLst>
              <a:ext uri="{FF2B5EF4-FFF2-40B4-BE49-F238E27FC236}">
                <a16:creationId xmlns:a16="http://schemas.microsoft.com/office/drawing/2014/main" id="{15EC00B6-D750-997F-6D52-049266FAC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88" y="1046601"/>
            <a:ext cx="2496766" cy="24967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FC735-2392-98F8-1F66-72D6FFD17532}"/>
              </a:ext>
            </a:extLst>
          </p:cNvPr>
          <p:cNvSpPr txBox="1"/>
          <p:nvPr/>
        </p:nvSpPr>
        <p:spPr>
          <a:xfrm>
            <a:off x="4572000" y="2647068"/>
            <a:ext cx="3255523" cy="1077218"/>
          </a:xfrm>
          <a:prstGeom prst="rect">
            <a:avLst/>
          </a:prstGeom>
          <a:solidFill>
            <a:srgbClr val="0B0B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AFAD4"/>
                </a:solidFill>
                <a:latin typeface="Gill Sans Nova Ultra Bold" panose="020F0502020204030204" pitchFamily="34" charset="0"/>
              </a:rPr>
              <a:t>TEAM MATZINGER</a:t>
            </a:r>
          </a:p>
        </p:txBody>
      </p:sp>
      <p:pic>
        <p:nvPicPr>
          <p:cNvPr id="6" name="Picture 5" descr="A person in a mask and cape standing on a planet with a virus&#10;&#10;Description automatically generated">
            <a:extLst>
              <a:ext uri="{FF2B5EF4-FFF2-40B4-BE49-F238E27FC236}">
                <a16:creationId xmlns:a16="http://schemas.microsoft.com/office/drawing/2014/main" id="{718911FD-620F-44EC-0DAA-0A379C7FE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93" y="97544"/>
            <a:ext cx="2557616" cy="2557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16861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3799-610D-BD1E-FEE8-D7BDFBE4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hands holding guitars&#10;&#10;Description automatically generated">
            <a:extLst>
              <a:ext uri="{FF2B5EF4-FFF2-40B4-BE49-F238E27FC236}">
                <a16:creationId xmlns:a16="http://schemas.microsoft.com/office/drawing/2014/main" id="{2D667AEE-86C6-4F57-8ABE-A3E3CB39A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65"/>
          <a:stretch/>
        </p:blipFill>
        <p:spPr>
          <a:xfrm flipH="1">
            <a:off x="9157854" y="0"/>
            <a:ext cx="3034145" cy="6858000"/>
          </a:xfrm>
          <a:prstGeom prst="rect">
            <a:avLst/>
          </a:prstGeom>
        </p:spPr>
      </p:pic>
      <p:pic>
        <p:nvPicPr>
          <p:cNvPr id="6" name="Picture 5" descr="A logo with hands holding guitars&#10;&#10;Description automatically generated">
            <a:extLst>
              <a:ext uri="{FF2B5EF4-FFF2-40B4-BE49-F238E27FC236}">
                <a16:creationId xmlns:a16="http://schemas.microsoft.com/office/drawing/2014/main" id="{B8AF091D-CCCB-712F-DAF7-6C472418F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65"/>
          <a:stretch/>
        </p:blipFill>
        <p:spPr>
          <a:xfrm>
            <a:off x="-1" y="0"/>
            <a:ext cx="2854037" cy="6858000"/>
          </a:xfrm>
          <a:prstGeom prst="rect">
            <a:avLst/>
          </a:prstGeom>
        </p:spPr>
      </p:pic>
      <p:pic>
        <p:nvPicPr>
          <p:cNvPr id="5" name="Picture 4" descr="A logo with hands holding guitars&#10;&#10;Description automatically generated">
            <a:extLst>
              <a:ext uri="{FF2B5EF4-FFF2-40B4-BE49-F238E27FC236}">
                <a16:creationId xmlns:a16="http://schemas.microsoft.com/office/drawing/2014/main" id="{2B0FCFB7-7213-CB1A-3B06-90DCE8BA9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2" y="181824"/>
            <a:ext cx="2584010" cy="2584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D5126E-5499-E829-C646-C09FD9D9C372}"/>
              </a:ext>
            </a:extLst>
          </p:cNvPr>
          <p:cNvSpPr txBox="1"/>
          <p:nvPr/>
        </p:nvSpPr>
        <p:spPr>
          <a:xfrm>
            <a:off x="4903763" y="2581168"/>
            <a:ext cx="238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TEAM MATZINGER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08928-19A4-C95B-F9DB-68CD3DCF7BEE}"/>
              </a:ext>
            </a:extLst>
          </p:cNvPr>
          <p:cNvSpPr txBox="1"/>
          <p:nvPr/>
        </p:nvSpPr>
        <p:spPr>
          <a:xfrm>
            <a:off x="0" y="3164732"/>
            <a:ext cx="28540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AFAD4"/>
                </a:solidFill>
              </a:rPr>
              <a:t>Predict AUC: 0.8956</a:t>
            </a:r>
            <a:r>
              <a:rPr lang="en-US" sz="2800" dirty="0"/>
              <a:t> </a:t>
            </a:r>
            <a:endParaRPr lang="en-US" sz="2800" b="1" dirty="0">
              <a:solidFill>
                <a:srgbClr val="FAFAD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07847-8E14-C012-5996-8A7BC5C8F465}"/>
              </a:ext>
            </a:extLst>
          </p:cNvPr>
          <p:cNvSpPr txBox="1"/>
          <p:nvPr/>
        </p:nvSpPr>
        <p:spPr>
          <a:xfrm>
            <a:off x="330740" y="4303586"/>
            <a:ext cx="209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AFAD4"/>
                </a:solidFill>
              </a:rPr>
              <a:t>Training AUC: </a:t>
            </a:r>
            <a:r>
              <a:rPr lang="en-US" sz="2400" b="1" i="0" u="none" strike="noStrike" dirty="0">
                <a:solidFill>
                  <a:srgbClr val="FAFAD4"/>
                </a:solidFill>
                <a:effectLst/>
              </a:rPr>
              <a:t>0.8176</a:t>
            </a:r>
            <a:endParaRPr lang="en-US" sz="2400" b="1" dirty="0">
              <a:solidFill>
                <a:srgbClr val="FAFAD4"/>
              </a:solidFill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BAC0DFF-4234-AF3A-DDD1-2440EE68F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529689"/>
              </p:ext>
            </p:extLst>
          </p:nvPr>
        </p:nvGraphicFramePr>
        <p:xfrm>
          <a:off x="2756171" y="2974052"/>
          <a:ext cx="6575898" cy="3813493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795169">
                  <a:extLst>
                    <a:ext uri="{9D8B030D-6E8A-4147-A177-3AD203B41FA5}">
                      <a16:colId xmlns:a16="http://schemas.microsoft.com/office/drawing/2014/main" val="2139760953"/>
                    </a:ext>
                  </a:extLst>
                </a:gridCol>
                <a:gridCol w="1352735">
                  <a:extLst>
                    <a:ext uri="{9D8B030D-6E8A-4147-A177-3AD203B41FA5}">
                      <a16:colId xmlns:a16="http://schemas.microsoft.com/office/drawing/2014/main" val="4110202294"/>
                    </a:ext>
                  </a:extLst>
                </a:gridCol>
                <a:gridCol w="1281232">
                  <a:extLst>
                    <a:ext uri="{9D8B030D-6E8A-4147-A177-3AD203B41FA5}">
                      <a16:colId xmlns:a16="http://schemas.microsoft.com/office/drawing/2014/main" val="3199043130"/>
                    </a:ext>
                  </a:extLst>
                </a:gridCol>
                <a:gridCol w="1450186">
                  <a:extLst>
                    <a:ext uri="{9D8B030D-6E8A-4147-A177-3AD203B41FA5}">
                      <a16:colId xmlns:a16="http://schemas.microsoft.com/office/drawing/2014/main" val="3500371145"/>
                    </a:ext>
                  </a:extLst>
                </a:gridCol>
                <a:gridCol w="1696576">
                  <a:extLst>
                    <a:ext uri="{9D8B030D-6E8A-4147-A177-3AD203B41FA5}">
                      <a16:colId xmlns:a16="http://schemas.microsoft.com/office/drawing/2014/main" val="3298118497"/>
                    </a:ext>
                  </a:extLst>
                </a:gridCol>
              </a:tblGrid>
              <a:tr h="1539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Team Cohen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Team Salk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 Brenner</a:t>
                      </a: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Team </a:t>
                      </a:r>
                      <a:r>
                        <a:rPr lang="en-US" sz="10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Matzinger</a:t>
                      </a:r>
                      <a:endParaRPr lang="en-US" sz="1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008734287"/>
                  </a:ext>
                </a:extLst>
              </a:tr>
              <a:tr h="5690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Predictive Performance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 AUC: 0.8563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AUC: 0.6171</a:t>
                      </a:r>
                      <a:br>
                        <a:rPr lang="en-US" sz="1000" dirty="0">
                          <a:effectLst/>
                        </a:rPr>
                      </a:b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 AUC: 0.825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AUC: 0.9583</a:t>
                      </a:r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Predict AUC: 0.8758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AUC: 0.8678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Predict AUC: 0.8956 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Train AUC: 0.8176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147535048"/>
                  </a:ext>
                </a:extLst>
              </a:tr>
              <a:tr h="6045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Biological Insights</a:t>
                      </a:r>
                      <a:endParaRPr lang="en-US" sz="1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HAI and IgA are relevant predictors.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Shedding</a:t>
                      </a:r>
                      <a:r>
                        <a:rPr lang="en-US" sz="1000" dirty="0">
                          <a:effectLst/>
                        </a:rPr>
                        <a:t> inclusion makes prediction harder to use as biomarker before vaccination.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Identified MAPK pathway, critical in pathogen recognition and immune responses.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Baseline blood and nasal gene signatures identified</a:t>
                      </a: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baseline measurements, including gene pathways, antibody and cellular measurements, z-score, gender, </a:t>
                      </a: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pneumo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load, etc.</a:t>
                      </a: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04539058"/>
                  </a:ext>
                </a:extLst>
              </a:tr>
              <a:tr h="60385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Innovation</a:t>
                      </a:r>
                      <a:endParaRPr lang="en-US" sz="1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Followed a standard pipeline using provided responder variables.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Created a novel H1N1-specific responder class, showcasing creativity and exploration beyond the given task.</a:t>
                      </a:r>
                      <a:endParaRPr lang="en-US" sz="1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Highly innovative strategy by unbiasedly generating new responder classes using all measured parameters, identifying three distinct clusters with a strong silhouette score of 0.45.</a:t>
                      </a:r>
                    </a:p>
                  </a:txBody>
                  <a:tcPr marL="62770" marR="6277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000" dirty="0"/>
                        <a:t>Exceptional innovation: 4 different t-SNE/clustering methods, generating 4 datasets, and applying the entire SIMON approach - testing </a:t>
                      </a:r>
                      <a:r>
                        <a:rPr lang="en-US" sz="1000" b="1" dirty="0"/>
                        <a:t>143 models on each of the 4 datasets</a:t>
                      </a:r>
                      <a:r>
                        <a:rPr lang="en-US" sz="1000" dirty="0"/>
                        <a:t>, resulting in a total of </a:t>
                      </a:r>
                      <a:r>
                        <a:rPr lang="en-US" sz="1000" b="1" dirty="0"/>
                        <a:t>572 analyses</a:t>
                      </a:r>
                      <a:r>
                        <a:rPr lang="en-US" sz="1000" dirty="0"/>
                        <a:t>—leading to a comprehensive and successful strategy.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770" marR="62770" marT="0" marB="0"/>
                </a:tc>
                <a:extLst>
                  <a:ext uri="{0D108BD9-81ED-4DB2-BD59-A6C34878D82A}">
                    <a16:rowId xmlns:a16="http://schemas.microsoft.com/office/drawing/2014/main" val="41260937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E07E74-215E-85B0-8D8D-32DB863E4499}"/>
              </a:ext>
            </a:extLst>
          </p:cNvPr>
          <p:cNvSpPr txBox="1"/>
          <p:nvPr/>
        </p:nvSpPr>
        <p:spPr>
          <a:xfrm>
            <a:off x="9154370" y="70455"/>
            <a:ext cx="3034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AFAD4"/>
                </a:solidFill>
                <a:latin typeface="Gill Sans Ultra Bold" panose="020B0A02020104020203" pitchFamily="34" charset="0"/>
              </a:rPr>
              <a:t>THE ULTIMATE FLU FIGHTERS OF THE 2024</a:t>
            </a:r>
          </a:p>
        </p:txBody>
      </p:sp>
      <p:pic>
        <p:nvPicPr>
          <p:cNvPr id="4" name="Picture 3" descr="A person in a mask and cape standing on a planet with a virus&#10;&#10;Description automatically generated">
            <a:extLst>
              <a:ext uri="{FF2B5EF4-FFF2-40B4-BE49-F238E27FC236}">
                <a16:creationId xmlns:a16="http://schemas.microsoft.com/office/drawing/2014/main" id="{0EEE47A0-C467-F08E-A7FF-9BC05BAA7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136" y="0"/>
            <a:ext cx="2557616" cy="2557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80522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69BBD-27ED-07C9-2FF0-78176071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odium with a fist raised on it&#10;&#10;Description automatically generated">
            <a:extLst>
              <a:ext uri="{FF2B5EF4-FFF2-40B4-BE49-F238E27FC236}">
                <a16:creationId xmlns:a16="http://schemas.microsoft.com/office/drawing/2014/main" id="{82ADA135-D80A-50EF-BF3C-0F43D8A66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719"/>
            <a:ext cx="12192000" cy="6966857"/>
          </a:xfrm>
          <a:prstGeom prst="rect">
            <a:avLst/>
          </a:prstGeom>
        </p:spPr>
      </p:pic>
      <p:pic>
        <p:nvPicPr>
          <p:cNvPr id="11" name="Picture 10" descr="A person holding a syringe&#10;&#10;Description automatically generated">
            <a:extLst>
              <a:ext uri="{FF2B5EF4-FFF2-40B4-BE49-F238E27FC236}">
                <a16:creationId xmlns:a16="http://schemas.microsoft.com/office/drawing/2014/main" id="{F54A829A-D543-4B4C-F80B-C78053F74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26" y="1324603"/>
            <a:ext cx="1967414" cy="22050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28CECF-E050-229C-D941-56EAC14D9580}"/>
              </a:ext>
            </a:extLst>
          </p:cNvPr>
          <p:cNvSpPr txBox="1"/>
          <p:nvPr/>
        </p:nvSpPr>
        <p:spPr>
          <a:xfrm>
            <a:off x="7507326" y="3597136"/>
            <a:ext cx="2111803" cy="1077218"/>
          </a:xfrm>
          <a:prstGeom prst="rect">
            <a:avLst/>
          </a:prstGeom>
          <a:solidFill>
            <a:srgbClr val="0B0B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AFAD4"/>
                </a:solidFill>
                <a:latin typeface="Gill Sans Nova Ultra Bold" panose="020F0502020204030204" pitchFamily="34" charset="0"/>
              </a:rPr>
              <a:t>TEAM SALK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E43ED-41D1-3FFC-3045-4090444AAC0C}"/>
              </a:ext>
            </a:extLst>
          </p:cNvPr>
          <p:cNvSpPr txBox="1"/>
          <p:nvPr/>
        </p:nvSpPr>
        <p:spPr>
          <a:xfrm>
            <a:off x="2487488" y="3597136"/>
            <a:ext cx="2618457" cy="1077218"/>
          </a:xfrm>
          <a:prstGeom prst="rect">
            <a:avLst/>
          </a:prstGeom>
          <a:solidFill>
            <a:srgbClr val="0B0B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AFAD4"/>
                </a:solidFill>
                <a:latin typeface="Gill Sans Nova Ultra Bold" panose="020F0502020204030204" pitchFamily="34" charset="0"/>
              </a:rPr>
              <a:t>TEAM BRENNER</a:t>
            </a:r>
          </a:p>
        </p:txBody>
      </p:sp>
      <p:pic>
        <p:nvPicPr>
          <p:cNvPr id="4" name="Picture 3" descr="A person in a mask holding a shield and a shield with a virus&#10;&#10;Description automatically generated">
            <a:extLst>
              <a:ext uri="{FF2B5EF4-FFF2-40B4-BE49-F238E27FC236}">
                <a16:creationId xmlns:a16="http://schemas.microsoft.com/office/drawing/2014/main" id="{BA40F672-4FEB-A3B3-20D1-6F247B5C0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88" y="1046601"/>
            <a:ext cx="2496766" cy="24967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53F27-695E-BFAD-FBAC-11FE63E6573B}"/>
              </a:ext>
            </a:extLst>
          </p:cNvPr>
          <p:cNvSpPr txBox="1"/>
          <p:nvPr/>
        </p:nvSpPr>
        <p:spPr>
          <a:xfrm>
            <a:off x="4572000" y="2647068"/>
            <a:ext cx="3255523" cy="1077218"/>
          </a:xfrm>
          <a:prstGeom prst="rect">
            <a:avLst/>
          </a:prstGeom>
          <a:solidFill>
            <a:srgbClr val="0B0B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AFAD4"/>
                </a:solidFill>
                <a:latin typeface="Gill Sans Nova Ultra Bold" panose="020F0502020204030204" pitchFamily="34" charset="0"/>
              </a:rPr>
              <a:t>TEAM MATZINGER</a:t>
            </a:r>
          </a:p>
        </p:txBody>
      </p:sp>
      <p:pic>
        <p:nvPicPr>
          <p:cNvPr id="6" name="Picture 5" descr="A person in a mask and cape standing on a planet with a virus&#10;&#10;Description automatically generated">
            <a:extLst>
              <a:ext uri="{FF2B5EF4-FFF2-40B4-BE49-F238E27FC236}">
                <a16:creationId xmlns:a16="http://schemas.microsoft.com/office/drawing/2014/main" id="{71898A76-2A8B-073A-08D6-A22517AA2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93" y="97544"/>
            <a:ext cx="2557616" cy="25576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58203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583</Words>
  <Application>Microsoft Office PowerPoint</Application>
  <PresentationFormat>Widescreen</PresentationFormat>
  <Paragraphs>70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Cambria</vt:lpstr>
      <vt:lpstr>Gill Sans Nova Ultra Bold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Tomic, Adriana</dc:creator>
  <cp:lastModifiedBy>Tomic, Adriana</cp:lastModifiedBy>
  <cp:revision>30</cp:revision>
  <dcterms:created xsi:type="dcterms:W3CDTF">2024-12-05T17:38:01Z</dcterms:created>
  <dcterms:modified xsi:type="dcterms:W3CDTF">2024-12-13T01:06:37Z</dcterms:modified>
</cp:coreProperties>
</file>